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1F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7360920" y="0"/>
            <a:ext cx="4846320" cy="6858000"/>
          </a:xfrm>
          <a:prstGeom prst="rect">
            <a:avLst/>
          </a:prstGeom>
          <a:solidFill>
            <a:srgbClr val="102A5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694944" y="658368"/>
            <a:ext cx="685800" cy="310896"/>
          </a:xfrm>
          <a:prstGeom prst="roundRect">
            <a:avLst>
              <a:gd name="adj" fmla="val 10000"/>
            </a:avLst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94944" y="722376"/>
            <a:ext cx="685800" cy="14630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5000"/>
              </a:lnSpc>
            </a:pPr>
            <a:r>
              <a:rPr sz="86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v2.1.13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6656" y="1353312"/>
            <a:ext cx="6675120" cy="1325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0000"/>
              </a:lnSpc>
            </a:pPr>
            <a:r>
              <a:rPr sz="38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Just read this one PPT</a:t>
            </a:r>
          </a:p>
          <a:p>
            <a:pPr algn="l">
              <a:lnSpc>
                <a:spcPct val="90000"/>
              </a:lnSpc>
            </a:pPr>
            <a:r>
              <a:rPr sz="38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Soulstudio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3232" y="2971800"/>
            <a:ext cx="640080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800" b="1">
                <a:solidFill>
                  <a:srgbClr val="BFDBFE"/>
                </a:solidFill>
                <a:latin typeface="맑은 고딕"/>
                <a:ea typeface="맑은 고딕"/>
                <a:cs typeface="맑은 고딕"/>
              </a:rPr>
              <a:t>Subtitled streaming with just TikTok Studio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675887"/>
            <a:ext cx="626364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440" b="0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After unzipping, only check the installer and this PPT.</a:t>
            </a:r>
          </a:p>
          <a:p>
            <a:pPr algn="l">
              <a:lnSpc>
                <a:spcPct val="105000"/>
              </a:lnSpc>
            </a:pPr>
            <a:r>
              <a:rPr sz="1440" b="0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You do not need OBS, developer docs, or English filenames.</a:t>
            </a:r>
          </a:p>
        </p:txBody>
      </p:sp>
      <p:sp>
        <p:nvSpPr>
          <p:cNvPr id="9" name="Oval 8"/>
          <p:cNvSpPr/>
          <p:nvPr/>
        </p:nvSpPr>
        <p:spPr>
          <a:xfrm>
            <a:off x="7973568" y="1956816"/>
            <a:ext cx="402336" cy="402336"/>
          </a:xfrm>
          <a:prstGeom prst="ellipse">
            <a:avLst/>
          </a:prstGeom>
          <a:solidFill>
            <a:srgbClr val="06B6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540496" y="1984248"/>
            <a:ext cx="2971800" cy="2286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Unzip</a:t>
            </a:r>
          </a:p>
        </p:txBody>
      </p:sp>
      <p:sp>
        <p:nvSpPr>
          <p:cNvPr id="11" name="Oval 10"/>
          <p:cNvSpPr/>
          <p:nvPr/>
        </p:nvSpPr>
        <p:spPr>
          <a:xfrm>
            <a:off x="7973568" y="2688336"/>
            <a:ext cx="402336" cy="402336"/>
          </a:xfrm>
          <a:prstGeom prst="ellipse">
            <a:avLst/>
          </a:prstGeom>
          <a:solidFill>
            <a:srgbClr val="06B6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540496" y="2715768"/>
            <a:ext cx="2971800" cy="2286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Check license</a:t>
            </a:r>
          </a:p>
        </p:txBody>
      </p:sp>
      <p:sp>
        <p:nvSpPr>
          <p:cNvPr id="13" name="Oval 12"/>
          <p:cNvSpPr/>
          <p:nvPr/>
        </p:nvSpPr>
        <p:spPr>
          <a:xfrm>
            <a:off x="7973568" y="3419856"/>
            <a:ext cx="402336" cy="402336"/>
          </a:xfrm>
          <a:prstGeom prst="ellipse">
            <a:avLst/>
          </a:prstGeom>
          <a:solidFill>
            <a:srgbClr val="06B6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540496" y="3447288"/>
            <a:ext cx="2971800" cy="2286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Install</a:t>
            </a:r>
          </a:p>
        </p:txBody>
      </p:sp>
      <p:sp>
        <p:nvSpPr>
          <p:cNvPr id="15" name="Oval 14"/>
          <p:cNvSpPr/>
          <p:nvPr/>
        </p:nvSpPr>
        <p:spPr>
          <a:xfrm>
            <a:off x="7973568" y="4151376"/>
            <a:ext cx="402336" cy="402336"/>
          </a:xfrm>
          <a:prstGeom prst="ellipse">
            <a:avLst/>
          </a:prstGeom>
          <a:solidFill>
            <a:srgbClr val="06B6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540496" y="4178808"/>
            <a:ext cx="2971800" cy="2286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Paste HTTPS URL into TikTok Studio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028431" y="5925312"/>
            <a:ext cx="292608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19" b="0">
                <a:solidFill>
                  <a:srgbClr val="BFDBFE"/>
                </a:solidFill>
                <a:latin typeface="맑은 고딕"/>
                <a:ea typeface="맑은 고딕"/>
                <a:cs typeface="맑은 고딕"/>
              </a:rPr>
              <a:t>Beginner all-in-one guide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03504" y="384048"/>
            <a:ext cx="365760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50" b="1">
                <a:solidFill>
                  <a:srgbClr val="1D4ED8"/>
                </a:solidFill>
                <a:latin typeface="맑은 고딕"/>
                <a:ea typeface="맑은 고딕"/>
                <a:cs typeface="맑은 고딕"/>
              </a:rPr>
              <a:t>SETTINGS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5216" y="685800"/>
            <a:ext cx="11064240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270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Change subtitle style on the settings page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3504" y="1280160"/>
            <a:ext cx="1078992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00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No need to regenerate the TikTok Studio URL.</a:t>
            </a:r>
          </a:p>
        </p:txBody>
      </p:sp>
      <p:pic>
        <p:nvPicPr>
          <p:cNvPr id="6" name="Picture 5" descr="settings_page_top_cro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248" y="1865376"/>
            <a:ext cx="6537960" cy="1098172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841248" y="1865376"/>
            <a:ext cx="6537960" cy="1098172"/>
          </a:xfrm>
          <a:prstGeom prst="roundRect">
            <a:avLst>
              <a:gd name="adj" fmla="val 10000"/>
            </a:avLst>
          </a:prstGeom>
          <a:noFill/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77824" y="4315968"/>
            <a:ext cx="640080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5000"/>
              </a:lnSpc>
            </a:pPr>
            <a:r>
              <a:rPr sz="950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Actual settings page screenshot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754112" y="1865376"/>
            <a:ext cx="3611880" cy="1225296"/>
          </a:xfrm>
          <a:prstGeom prst="roundRect">
            <a:avLst>
              <a:gd name="adj" fmla="val 10000"/>
            </a:avLst>
          </a:prstGeom>
          <a:solidFill>
            <a:srgbClr val="EBF5FF"/>
          </a:solidFill>
          <a:ln w="12700">
            <a:solidFill>
              <a:srgbClr val="1D4ED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028431" y="2157984"/>
            <a:ext cx="306324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35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Type in the browser address bar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028431" y="2633472"/>
            <a:ext cx="306324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30" b="1">
                <a:solidFill>
                  <a:srgbClr val="1D4ED8"/>
                </a:solidFill>
                <a:latin typeface="Consolas"/>
                <a:ea typeface="Consolas"/>
                <a:cs typeface="Consolas"/>
              </a:rPr>
              <a:t>http://localhost:8765/?settings=1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754112" y="3429000"/>
            <a:ext cx="3611880" cy="64008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754112" y="3429000"/>
            <a:ext cx="73152" cy="640080"/>
          </a:xfrm>
          <a:prstGeom prst="rect">
            <a:avLst/>
          </a:prstGeom>
          <a:solidFill>
            <a:srgbClr val="16A34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991856" y="3584448"/>
            <a:ext cx="315468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Translation 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902952" y="3593592"/>
            <a:ext cx="123444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4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Turn subtitle translation on/off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754112" y="4169663"/>
            <a:ext cx="3611880" cy="64008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7754112" y="4169663"/>
            <a:ext cx="73152" cy="640080"/>
          </a:xfrm>
          <a:prstGeom prst="rect">
            <a:avLst/>
          </a:prstGeom>
          <a:solidFill>
            <a:srgbClr val="1D4E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991856" y="4325111"/>
            <a:ext cx="315468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Language button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902952" y="4334255"/>
            <a:ext cx="123444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4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Choose which translation languages to show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7754112" y="4910328"/>
            <a:ext cx="3611880" cy="64008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7754112" y="4910328"/>
            <a:ext cx="73152" cy="640080"/>
          </a:xfrm>
          <a:prstGeom prst="rect">
            <a:avLst/>
          </a:prstGeom>
          <a:solidFill>
            <a:srgbClr val="7C3AE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991856" y="5065776"/>
            <a:ext cx="315468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Subtitle style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902952" y="5074920"/>
            <a:ext cx="123444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4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Change size, color, position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03504" y="6419088"/>
            <a:ext cx="310896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819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Soulstudio Guide v2.1.13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469880" y="6419088"/>
            <a:ext cx="114300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5000"/>
              </a:lnSpc>
            </a:pPr>
            <a:r>
              <a:rPr sz="819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10/15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03504" y="384048"/>
            <a:ext cx="365760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50" b="1">
                <a:solidFill>
                  <a:srgbClr val="1D4ED8"/>
                </a:solidFill>
                <a:latin typeface="맑은 고딕"/>
                <a:ea typeface="맑은 고딕"/>
                <a:cs typeface="맑은 고딕"/>
              </a:rPr>
              <a:t>STYLE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5216" y="685800"/>
            <a:ext cx="11064240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270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Settings changes also apply to TikTok Studio subtitles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3504" y="1280160"/>
            <a:ext cx="1078992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00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Adjust text size and position while watching the stream preview.</a:t>
            </a:r>
          </a:p>
        </p:txBody>
      </p:sp>
      <p:pic>
        <p:nvPicPr>
          <p:cNvPr id="6" name="Picture 5" descr="settings_page_visib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808" y="1755648"/>
            <a:ext cx="3886200" cy="2185987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749808" y="1755648"/>
            <a:ext cx="3886200" cy="2185987"/>
          </a:xfrm>
          <a:prstGeom prst="roundRect">
            <a:avLst>
              <a:gd name="adj" fmla="val 10000"/>
            </a:avLst>
          </a:prstGeom>
          <a:noFill/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5074920" y="1874519"/>
            <a:ext cx="6144768" cy="3035808"/>
          </a:xfrm>
          <a:prstGeom prst="roundRect">
            <a:avLst>
              <a:gd name="adj" fmla="val 10000"/>
            </a:avLst>
          </a:prstGeom>
          <a:solidFill>
            <a:srgbClr val="F8FAFC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13248" y="2103120"/>
            <a:ext cx="105156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3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Font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720840" y="2103120"/>
            <a:ext cx="416052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0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Change typeface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13248" y="2578608"/>
            <a:ext cx="105156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3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Size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20840" y="2578608"/>
            <a:ext cx="416052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0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Make it readable on stream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13248" y="3054096"/>
            <a:ext cx="105156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3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Color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720840" y="3054096"/>
            <a:ext cx="416052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0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Avoid blending with the background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13248" y="3529584"/>
            <a:ext cx="105156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3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Overlay position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720840" y="3529584"/>
            <a:ext cx="416052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0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Move subtitles to the bottom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13248" y="4005072"/>
            <a:ext cx="105156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3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Copy diagnostic report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720840" y="4005072"/>
            <a:ext cx="416052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0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Copy status info when asking support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074920" y="5285232"/>
            <a:ext cx="6144768" cy="566928"/>
          </a:xfrm>
          <a:prstGeom prst="roundRect">
            <a:avLst>
              <a:gd name="adj" fmla="val 10000"/>
            </a:avLst>
          </a:prstGeom>
          <a:solidFill>
            <a:srgbClr val="ECFDF5"/>
          </a:solidFill>
          <a:ln w="12700">
            <a:solidFill>
              <a:srgbClr val="16A34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257800" y="5394960"/>
            <a:ext cx="5779008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If text is too small, enlarge in settings and verify in TikTok Studio preview.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03504" y="6419088"/>
            <a:ext cx="310896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819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Soulstudio Guide v2.1.13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469880" y="6419088"/>
            <a:ext cx="114300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5000"/>
              </a:lnSpc>
            </a:pPr>
            <a:r>
              <a:rPr sz="819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11/15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03504" y="384048"/>
            <a:ext cx="365760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50" b="1">
                <a:solidFill>
                  <a:srgbClr val="1D4ED8"/>
                </a:solidFill>
                <a:latin typeface="맑은 고딕"/>
                <a:ea typeface="맑은 고딕"/>
                <a:cs typeface="맑은 고딕"/>
              </a:rPr>
              <a:t>TEST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5216" y="685800"/>
            <a:ext cx="11064240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270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Test for just 30 seconds before going live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3504" y="1280160"/>
            <a:ext cx="1078992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00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Before going live, verify with preview or a short recording.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49808" y="1956816"/>
            <a:ext cx="3310128" cy="100584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Oval 6"/>
          <p:cNvSpPr/>
          <p:nvPr/>
        </p:nvSpPr>
        <p:spPr>
          <a:xfrm>
            <a:off x="950976" y="2249424"/>
            <a:ext cx="402336" cy="402336"/>
          </a:xfrm>
          <a:prstGeom prst="ellipse">
            <a:avLst/>
          </a:prstGeom>
          <a:solidFill>
            <a:srgbClr val="1D4ED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99616" y="2276856"/>
            <a:ext cx="2304288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16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Soulstudio black window is on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480560" y="1956816"/>
            <a:ext cx="3310128" cy="100584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Oval 9"/>
          <p:cNvSpPr/>
          <p:nvPr/>
        </p:nvSpPr>
        <p:spPr>
          <a:xfrm>
            <a:off x="4681728" y="2249424"/>
            <a:ext cx="402336" cy="402336"/>
          </a:xfrm>
          <a:prstGeom prst="ellipse">
            <a:avLst/>
          </a:prstGeom>
          <a:solidFill>
            <a:srgbClr val="1D4ED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30368" y="2276856"/>
            <a:ext cx="2304288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16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TikTok Studio preview is on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211312" y="1956816"/>
            <a:ext cx="3310128" cy="100584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Oval 12"/>
          <p:cNvSpPr/>
          <p:nvPr/>
        </p:nvSpPr>
        <p:spPr>
          <a:xfrm>
            <a:off x="8412480" y="2249424"/>
            <a:ext cx="402336" cy="402336"/>
          </a:xfrm>
          <a:prstGeom prst="ellipse">
            <a:avLst/>
          </a:prstGeom>
          <a:solidFill>
            <a:srgbClr val="1D4ED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961120" y="2276856"/>
            <a:ext cx="2304288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16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Speak a sentence into the mic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49808" y="3401568"/>
            <a:ext cx="3310128" cy="100584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950976" y="3694176"/>
            <a:ext cx="402336" cy="402336"/>
          </a:xfrm>
          <a:prstGeom prst="ellipse">
            <a:avLst/>
          </a:prstGeom>
          <a:solidFill>
            <a:srgbClr val="1D4ED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99616" y="3721608"/>
            <a:ext cx="2304288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16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Check subtitles after 1-3 sec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4480560" y="3401568"/>
            <a:ext cx="3310128" cy="100584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Oval 18"/>
          <p:cNvSpPr/>
          <p:nvPr/>
        </p:nvSpPr>
        <p:spPr>
          <a:xfrm>
            <a:off x="4681728" y="3694176"/>
            <a:ext cx="402336" cy="402336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230368" y="3721608"/>
            <a:ext cx="2304288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16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If small, adjust in settings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822960" y="5321808"/>
            <a:ext cx="10469880" cy="566928"/>
          </a:xfrm>
          <a:prstGeom prst="roundRect">
            <a:avLst>
              <a:gd name="adj" fmla="val 10000"/>
            </a:avLst>
          </a:prstGeom>
          <a:solidFill>
            <a:srgbClr val="DBEAFE"/>
          </a:solidFill>
          <a:ln w="12700">
            <a:solidFill>
              <a:srgbClr val="1D4ED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05840" y="5431536"/>
            <a:ext cx="1010412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If it looks fine in the recording, it usually works live too. Judge size on the actual screen.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03504" y="6419088"/>
            <a:ext cx="310896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819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Soulstudio Guide v2.1.13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69880" y="6419088"/>
            <a:ext cx="114300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5000"/>
              </a:lnSpc>
            </a:pPr>
            <a:r>
              <a:rPr sz="819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12/15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03504" y="384048"/>
            <a:ext cx="365760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50" b="1">
                <a:solidFill>
                  <a:srgbClr val="1D4ED8"/>
                </a:solidFill>
                <a:latin typeface="맑은 고딕"/>
                <a:ea typeface="맑은 고딕"/>
                <a:cs typeface="맑은 고딕"/>
              </a:rPr>
              <a:t>FIX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5216" y="685800"/>
            <a:ext cx="11064240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270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If it fails, check in this order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3504" y="1280160"/>
            <a:ext cx="1078992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00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Most issues are black window, URL, or mic.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04672" y="1755648"/>
            <a:ext cx="10378440" cy="566928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804672" y="1755648"/>
            <a:ext cx="73152" cy="566928"/>
          </a:xfrm>
          <a:prstGeom prst="rect">
            <a:avLst/>
          </a:prstGeom>
          <a:solidFill>
            <a:srgbClr val="EF44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42416" y="1911096"/>
            <a:ext cx="992124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No subtitles visible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53512" y="1920240"/>
            <a:ext cx="800100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4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Keep black window open. Use the HTTPS URL from the TikTok Studio URL file.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04672" y="2505456"/>
            <a:ext cx="10378440" cy="566928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804672" y="2505456"/>
            <a:ext cx="73152" cy="566928"/>
          </a:xfrm>
          <a:prstGeom prst="rect">
            <a:avLst/>
          </a:prstGeom>
          <a:solidFill>
            <a:srgbClr val="EF44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42416" y="2660904"/>
            <a:ext cx="992124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'Enter a valid URL' error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953512" y="2670048"/>
            <a:ext cx="800100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4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You pasted localhost. Use the HTTPS URL instead.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04672" y="3255263"/>
            <a:ext cx="10378440" cy="566928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804672" y="3255263"/>
            <a:ext cx="73152" cy="566928"/>
          </a:xfrm>
          <a:prstGeom prst="rect">
            <a:avLst/>
          </a:prstGeom>
          <a:solidFill>
            <a:srgbClr val="EF44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1042416" y="3410711"/>
            <a:ext cx="992124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Don't know the license key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53512" y="3419855"/>
            <a:ext cx="800100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4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If license.txt is missing, ask the seller to resend.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804672" y="4005072"/>
            <a:ext cx="10378440" cy="566928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804672" y="4005072"/>
            <a:ext cx="73152" cy="566928"/>
          </a:xfrm>
          <a:prstGeom prst="rect">
            <a:avLst/>
          </a:prstGeom>
          <a:solidFill>
            <a:srgbClr val="1D4E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042416" y="4160520"/>
            <a:ext cx="992124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Settings page does not open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953512" y="4169664"/>
            <a:ext cx="800100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4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Launch the Soulstudio black window first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804672" y="4754879"/>
            <a:ext cx="10378440" cy="566928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804672" y="4754879"/>
            <a:ext cx="73152" cy="566928"/>
          </a:xfrm>
          <a:prstGeom prst="rect">
            <a:avLst/>
          </a:prstGeom>
          <a:solidFill>
            <a:srgbClr val="1D4E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042416" y="4910327"/>
            <a:ext cx="992124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Microphone not detected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953512" y="4919471"/>
            <a:ext cx="800100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4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Restart and press Enter at the mic prompt to use the default mic.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804672" y="5724144"/>
            <a:ext cx="10378440" cy="438912"/>
          </a:xfrm>
          <a:prstGeom prst="roundRect">
            <a:avLst>
              <a:gd name="adj" fmla="val 10000"/>
            </a:avLst>
          </a:prstGeom>
          <a:solidFill>
            <a:srgbClr val="ECFDF5"/>
          </a:solidFill>
          <a:ln w="12700">
            <a:solidFill>
              <a:srgbClr val="16A34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987552" y="5833872"/>
            <a:ext cx="1001268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OBS is optional. With TikTok Studio only, skip all OBS steps.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03504" y="6419088"/>
            <a:ext cx="310896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819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Soulstudio Guide v2.1.13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469880" y="6419088"/>
            <a:ext cx="114300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5000"/>
              </a:lnSpc>
            </a:pPr>
            <a:r>
              <a:rPr sz="819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13/15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1F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03504" y="384048"/>
            <a:ext cx="365760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50" b="1">
                <a:solidFill>
                  <a:srgbClr val="06B6D4"/>
                </a:solidFill>
                <a:latin typeface="맑은 고딕"/>
                <a:ea typeface="맑은 고딕"/>
                <a:cs typeface="맑은 고딕"/>
              </a:rPr>
              <a:t>HELP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5216" y="685800"/>
            <a:ext cx="11064240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27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Send only these when asking for help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3504" y="1280160"/>
            <a:ext cx="1078992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00" b="0">
                <a:solidFill>
                  <a:srgbClr val="BFDBFE"/>
                </a:solidFill>
                <a:latin typeface="맑은 고딕"/>
                <a:ea typeface="맑은 고딕"/>
                <a:cs typeface="맑은 고딕"/>
              </a:rPr>
              <a:t>Mask the license key and HTTPS URL.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68680" y="1975104"/>
            <a:ext cx="4709160" cy="822960"/>
          </a:xfrm>
          <a:prstGeom prst="roundRect">
            <a:avLst>
              <a:gd name="adj" fmla="val 10000"/>
            </a:avLst>
          </a:prstGeom>
          <a:solidFill>
            <a:srgbClr val="102A52"/>
          </a:solidFill>
          <a:ln w="12700">
            <a:solidFill>
              <a:srgbClr val="06B6D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Oval 6"/>
          <p:cNvSpPr/>
          <p:nvPr/>
        </p:nvSpPr>
        <p:spPr>
          <a:xfrm>
            <a:off x="1069848" y="2194560"/>
            <a:ext cx="402336" cy="402336"/>
          </a:xfrm>
          <a:prstGeom prst="ellipse">
            <a:avLst/>
          </a:prstGeom>
          <a:solidFill>
            <a:srgbClr val="06B6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55064" y="2249424"/>
            <a:ext cx="365760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Soulstudio black window screenshot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68680" y="3118104"/>
            <a:ext cx="4709160" cy="822960"/>
          </a:xfrm>
          <a:prstGeom prst="roundRect">
            <a:avLst>
              <a:gd name="adj" fmla="val 10000"/>
            </a:avLst>
          </a:prstGeom>
          <a:solidFill>
            <a:srgbClr val="102A52"/>
          </a:solidFill>
          <a:ln w="12700">
            <a:solidFill>
              <a:srgbClr val="06B6D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Oval 9"/>
          <p:cNvSpPr/>
          <p:nvPr/>
        </p:nvSpPr>
        <p:spPr>
          <a:xfrm>
            <a:off x="1069848" y="3337560"/>
            <a:ext cx="402336" cy="402336"/>
          </a:xfrm>
          <a:prstGeom prst="ellipse">
            <a:avLst/>
          </a:prstGeom>
          <a:solidFill>
            <a:srgbClr val="06B6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55064" y="3392424"/>
            <a:ext cx="365760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TikTok Studio source settings screen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199632" y="1975104"/>
            <a:ext cx="4709160" cy="822960"/>
          </a:xfrm>
          <a:prstGeom prst="roundRect">
            <a:avLst>
              <a:gd name="adj" fmla="val 10000"/>
            </a:avLst>
          </a:prstGeom>
          <a:solidFill>
            <a:srgbClr val="102A52"/>
          </a:solidFill>
          <a:ln w="12700">
            <a:solidFill>
              <a:srgbClr val="06B6D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Oval 12"/>
          <p:cNvSpPr/>
          <p:nvPr/>
        </p:nvSpPr>
        <p:spPr>
          <a:xfrm>
            <a:off x="6400800" y="2194560"/>
            <a:ext cx="402336" cy="402336"/>
          </a:xfrm>
          <a:prstGeom prst="ellipse">
            <a:avLst/>
          </a:prstGeom>
          <a:solidFill>
            <a:srgbClr val="06B6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986016" y="2249424"/>
            <a:ext cx="365760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TikTok Studio preview screen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199632" y="3118104"/>
            <a:ext cx="4709160" cy="822960"/>
          </a:xfrm>
          <a:prstGeom prst="roundRect">
            <a:avLst>
              <a:gd name="adj" fmla="val 10000"/>
            </a:avLst>
          </a:prstGeom>
          <a:solidFill>
            <a:srgbClr val="102A52"/>
          </a:solidFill>
          <a:ln w="12700">
            <a:solidFill>
              <a:srgbClr val="06B6D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6400800" y="3337560"/>
            <a:ext cx="402336" cy="402336"/>
          </a:xfrm>
          <a:prstGeom prst="ellipse">
            <a:avLst/>
          </a:prstGeom>
          <a:solidFill>
            <a:srgbClr val="06B6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986016" y="3392424"/>
            <a:ext cx="365760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Diagnostic report from settings page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914400" y="4828032"/>
            <a:ext cx="10378440" cy="685800"/>
          </a:xfrm>
          <a:prstGeom prst="roundRect">
            <a:avLst>
              <a:gd name="adj" fmla="val 10000"/>
            </a:avLst>
          </a:prstGeom>
          <a:solidFill>
            <a:srgbClr val="FEF3C7"/>
          </a:solidFill>
          <a:ln w="12700">
            <a:solidFill>
              <a:srgbClr val="F59E0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143000" y="5010912"/>
            <a:ext cx="992124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5000"/>
              </a:lnSpc>
            </a:pPr>
            <a:r>
              <a:rPr sz="12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Mask: license key, HTTPS URL in the TikTok Studio URL file, account names, private chats.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68680" y="6016752"/>
            <a:ext cx="1042416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5000"/>
              </a:lnSpc>
            </a:pPr>
            <a:r>
              <a:rPr sz="1220" b="0">
                <a:solidFill>
                  <a:srgbClr val="BFDBFE"/>
                </a:solidFill>
                <a:latin typeface="맑은 고딕"/>
                <a:ea typeface="맑은 고딕"/>
                <a:cs typeface="맑은 고딕"/>
              </a:rPr>
              <a:t>One line is enough: 'Subtitles do not show in TikTok Studio.'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03504" y="6419088"/>
            <a:ext cx="310896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819" b="0">
                <a:solidFill>
                  <a:srgbClr val="BFDBFE"/>
                </a:solidFill>
                <a:latin typeface="맑은 고딕"/>
                <a:ea typeface="맑은 고딕"/>
                <a:cs typeface="맑은 고딕"/>
              </a:rPr>
              <a:t>Soulstudio Guide v2.1.13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469880" y="6419088"/>
            <a:ext cx="114300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5000"/>
              </a:lnSpc>
            </a:pPr>
            <a:r>
              <a:rPr sz="819" b="0">
                <a:solidFill>
                  <a:srgbClr val="BFDBFE"/>
                </a:solidFill>
                <a:latin typeface="맑은 고딕"/>
                <a:ea typeface="맑은 고딕"/>
                <a:cs typeface="맑은 고딕"/>
              </a:rPr>
              <a:t>14/15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03504" y="384048"/>
            <a:ext cx="365760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50" b="1">
                <a:solidFill>
                  <a:srgbClr val="1D4ED8"/>
                </a:solidFill>
                <a:latin typeface="맑은 고딕"/>
                <a:ea typeface="맑은 고딕"/>
                <a:cs typeface="맑은 고딕"/>
              </a:rPr>
              <a:t>FINAL CHECK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5216" y="685800"/>
            <a:ext cx="11064240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270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Final check before going live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3504" y="1280160"/>
            <a:ext cx="1078992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00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If all 5 below are OK, proceed to broadcast test.</a:t>
            </a:r>
          </a:p>
        </p:txBody>
      </p:sp>
      <p:sp>
        <p:nvSpPr>
          <p:cNvPr id="6" name="Oval 5"/>
          <p:cNvSpPr/>
          <p:nvPr/>
        </p:nvSpPr>
        <p:spPr>
          <a:xfrm>
            <a:off x="1051560" y="1847088"/>
            <a:ext cx="402336" cy="402336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27632" y="1892808"/>
            <a:ext cx="877824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3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Soulstudio black window is running</a:t>
            </a:r>
          </a:p>
        </p:txBody>
      </p:sp>
      <p:sp>
        <p:nvSpPr>
          <p:cNvPr id="8" name="Oval 7"/>
          <p:cNvSpPr/>
          <p:nvPr/>
        </p:nvSpPr>
        <p:spPr>
          <a:xfrm>
            <a:off x="1051560" y="2505456"/>
            <a:ext cx="402336" cy="402336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27632" y="2551176"/>
            <a:ext cx="877824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3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TikTok Studio source URL starts with https://</a:t>
            </a:r>
          </a:p>
        </p:txBody>
      </p:sp>
      <p:sp>
        <p:nvSpPr>
          <p:cNvPr id="10" name="Oval 9"/>
          <p:cNvSpPr/>
          <p:nvPr/>
        </p:nvSpPr>
        <p:spPr>
          <a:xfrm>
            <a:off x="1051560" y="3163824"/>
            <a:ext cx="402336" cy="402336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27632" y="3209544"/>
            <a:ext cx="877824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3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No localhost URL in TikTok Studio</a:t>
            </a:r>
          </a:p>
        </p:txBody>
      </p:sp>
      <p:sp>
        <p:nvSpPr>
          <p:cNvPr id="12" name="Oval 11"/>
          <p:cNvSpPr/>
          <p:nvPr/>
        </p:nvSpPr>
        <p:spPr>
          <a:xfrm>
            <a:off x="1051560" y="3822191"/>
            <a:ext cx="402336" cy="402336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27632" y="3867911"/>
            <a:ext cx="877824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3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Text size and position adjusted in settings</a:t>
            </a:r>
          </a:p>
        </p:txBody>
      </p:sp>
      <p:sp>
        <p:nvSpPr>
          <p:cNvPr id="14" name="Oval 13"/>
          <p:cNvSpPr/>
          <p:nvPr/>
        </p:nvSpPr>
        <p:spPr>
          <a:xfrm>
            <a:off x="1051560" y="4480560"/>
            <a:ext cx="402336" cy="402336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27632" y="4526280"/>
            <a:ext cx="877824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3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Subtitles appeared in the 30-sec test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1051560" y="5541264"/>
            <a:ext cx="10012680" cy="566928"/>
          </a:xfrm>
          <a:prstGeom prst="roundRect">
            <a:avLst>
              <a:gd name="adj" fmla="val 10000"/>
            </a:avLst>
          </a:prstGeom>
          <a:solidFill>
            <a:srgbClr val="DBEAFE"/>
          </a:solidFill>
          <a:ln w="12700">
            <a:solidFill>
              <a:srgbClr val="1D4ED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234440" y="5650992"/>
            <a:ext cx="964692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This PPT is the final guide. Other text docs are removed from the ZIP to avoid confusion.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3504" y="6419088"/>
            <a:ext cx="310896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819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Soulstudio Guide v2.1.13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469880" y="6419088"/>
            <a:ext cx="114300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5000"/>
              </a:lnSpc>
            </a:pPr>
            <a:r>
              <a:rPr sz="819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15/15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03504" y="384048"/>
            <a:ext cx="365760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50" b="1">
                <a:solidFill>
                  <a:srgbClr val="1D4ED8"/>
                </a:solidFill>
                <a:latin typeface="맑은 고딕"/>
                <a:ea typeface="맑은 고딕"/>
                <a:cs typeface="맑은 고딕"/>
              </a:rPr>
              <a:t>START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5216" y="685800"/>
            <a:ext cx="11064240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270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After unzipping, check only these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3504" y="1280160"/>
            <a:ext cx="1078992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00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The ZIP keeps only one document to read — this PPT.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68680" y="1920240"/>
            <a:ext cx="4892040" cy="2011680"/>
          </a:xfrm>
          <a:prstGeom prst="roundRect">
            <a:avLst>
              <a:gd name="adj" fmla="val 10000"/>
            </a:avLst>
          </a:prstGeom>
          <a:solidFill>
            <a:srgbClr val="DBEAFE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868680" y="1920240"/>
            <a:ext cx="73152" cy="2011680"/>
          </a:xfrm>
          <a:prstGeom prst="rect">
            <a:avLst/>
          </a:prstGeom>
          <a:solidFill>
            <a:srgbClr val="1D4E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06424" y="2075688"/>
            <a:ext cx="443484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1. Open first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06424" y="2432304"/>
            <a:ext cx="4434840" cy="13716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0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Soulstudio_Guide.pptx</a:t>
            </a:r>
          </a:p>
          <a:p>
            <a:pPr algn="l">
              <a:lnSpc>
                <a:spcPct val="105000"/>
              </a:lnSpc>
            </a:pPr>
            <a:r>
              <a:rPr sz="100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This file. It covers install through broadcast test.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446520" y="1920240"/>
            <a:ext cx="4892040" cy="2011680"/>
          </a:xfrm>
          <a:prstGeom prst="roundRect">
            <a:avLst>
              <a:gd name="adj" fmla="val 10000"/>
            </a:avLst>
          </a:prstGeom>
          <a:solidFill>
            <a:srgbClr val="ECFDF5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6446520" y="1920240"/>
            <a:ext cx="73152" cy="2011680"/>
          </a:xfrm>
          <a:prstGeom prst="rect">
            <a:avLst/>
          </a:prstGeom>
          <a:solidFill>
            <a:srgbClr val="16A34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684264" y="2075688"/>
            <a:ext cx="443484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2. Installer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684264" y="2432304"/>
            <a:ext cx="4434840" cy="13716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0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Soulstudio_Setup_v2.1.13.exe</a:t>
            </a:r>
          </a:p>
          <a:p>
            <a:pPr algn="l">
              <a:lnSpc>
                <a:spcPct val="105000"/>
              </a:lnSpc>
            </a:pPr>
            <a:r>
              <a:rPr sz="100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Double-click this file while following the PPT.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68680" y="4462272"/>
            <a:ext cx="10469880" cy="603504"/>
          </a:xfrm>
          <a:prstGeom prst="roundRect">
            <a:avLst>
              <a:gd name="adj" fmla="val 10000"/>
            </a:avLst>
          </a:prstGeom>
          <a:solidFill>
            <a:srgbClr val="FEF3C7"/>
          </a:solidFill>
          <a:ln w="12700">
            <a:solidFill>
              <a:srgbClr val="F59E0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051560" y="4572000"/>
            <a:ext cx="10104120" cy="42062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If the seller sent license.txt, do not delete it — keep it next to the installer.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14400" y="5431536"/>
            <a:ext cx="1024128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5000"/>
              </a:lnSpc>
            </a:pPr>
            <a:r>
              <a:rPr sz="135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license.txt is not a document to read — it is a key file the installer reads automatically.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03504" y="6419088"/>
            <a:ext cx="310896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819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Soulstudio Guide v2.1.13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469880" y="6419088"/>
            <a:ext cx="114300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5000"/>
              </a:lnSpc>
            </a:pPr>
            <a:r>
              <a:rPr sz="819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02/15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03504" y="384048"/>
            <a:ext cx="365760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50" b="1">
                <a:solidFill>
                  <a:srgbClr val="1D4ED8"/>
                </a:solidFill>
                <a:latin typeface="맑은 고딕"/>
                <a:ea typeface="맑은 고딕"/>
                <a:cs typeface="맑은 고딕"/>
              </a:rPr>
              <a:t>LICENSE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5216" y="685800"/>
            <a:ext cx="11064240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270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License keys come in one of two ways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3504" y="1280160"/>
            <a:ext cx="1078992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00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Most people get stuck here, so let's clarify first.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13232" y="1865376"/>
            <a:ext cx="5257800" cy="1993392"/>
          </a:xfrm>
          <a:prstGeom prst="roundRect">
            <a:avLst>
              <a:gd name="adj" fmla="val 10000"/>
            </a:avLst>
          </a:prstGeom>
          <a:solidFill>
            <a:srgbClr val="ECFDF5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713232" y="1865376"/>
            <a:ext cx="73152" cy="1993392"/>
          </a:xfrm>
          <a:prstGeom prst="rect">
            <a:avLst/>
          </a:prstGeom>
          <a:solidFill>
            <a:srgbClr val="16A34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50976" y="2020824"/>
            <a:ext cx="48006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Receive after purchase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50976" y="2377440"/>
            <a:ext cx="4800600" cy="135331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0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After purchase, the seller sends via KakaoTalk/email/SMS</a:t>
            </a:r>
          </a:p>
          <a:p>
            <a:pPr algn="l">
              <a:lnSpc>
                <a:spcPct val="105000"/>
              </a:lnSpc>
            </a:pPr>
            <a:r>
              <a:rPr sz="100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a key that starts with LIC-</a:t>
            </a:r>
          </a:p>
          <a:p>
            <a:pPr algn="l">
              <a:lnSpc>
                <a:spcPct val="105000"/>
              </a:lnSpc>
            </a:pPr>
            <a:r>
              <a:rPr sz="100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Copy it as-is.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291072" y="1865376"/>
            <a:ext cx="5257800" cy="1993392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6291072" y="1865376"/>
            <a:ext cx="73152" cy="1993392"/>
          </a:xfrm>
          <a:prstGeom prst="rect">
            <a:avLst/>
          </a:prstGeom>
          <a:solidFill>
            <a:srgbClr val="1D4E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528816" y="2020824"/>
            <a:ext cx="48006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Paste into the black window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528816" y="2377440"/>
            <a:ext cx="4800600" cy="135331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0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When the black setup window asks for a license key, copy the LIC- key from the message the seller sent.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13232" y="4297680"/>
            <a:ext cx="10835640" cy="640080"/>
          </a:xfrm>
          <a:prstGeom prst="roundRect">
            <a:avLst>
              <a:gd name="adj" fmla="val 10000"/>
            </a:avLst>
          </a:prstGeom>
          <a:solidFill>
            <a:srgbClr val="FEF3C7"/>
          </a:solidFill>
          <a:ln w="12700">
            <a:solidFill>
              <a:srgbClr val="F59E0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96112" y="4407408"/>
            <a:ext cx="104698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You do not create the license key inside the installer. It is a password the seller sends to each buyer.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13232" y="5230368"/>
            <a:ext cx="10835640" cy="566928"/>
          </a:xfrm>
          <a:prstGeom prst="roundRect">
            <a:avLst>
              <a:gd name="adj" fmla="val 10000"/>
            </a:avLst>
          </a:prstGeom>
          <a:solidFill>
            <a:srgbClr val="FEF2F2"/>
          </a:solidFill>
          <a:ln w="12700">
            <a:solidFill>
              <a:srgbClr val="EF444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96112" y="5340096"/>
            <a:ext cx="1046988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No key? Stop install and ask the seller: 'I don't have a license key. Please resend mine.'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3504" y="6419088"/>
            <a:ext cx="310896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819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Soulstudio Guide v2.1.13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469880" y="6419088"/>
            <a:ext cx="114300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5000"/>
              </a:lnSpc>
            </a:pPr>
            <a:r>
              <a:rPr sz="819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03/15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03504" y="384048"/>
            <a:ext cx="365760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50" b="1">
                <a:solidFill>
                  <a:srgbClr val="1D4ED8"/>
                </a:solidFill>
                <a:latin typeface="맑은 고딕"/>
                <a:ea typeface="맑은 고딕"/>
                <a:cs typeface="맑은 고딕"/>
              </a:rPr>
              <a:t>INSTALL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5216" y="685800"/>
            <a:ext cx="11064240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270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Run the installer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3504" y="1280160"/>
            <a:ext cx="1078992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00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If Windows shows a security warning, follow the steps below.</a:t>
            </a:r>
          </a:p>
        </p:txBody>
      </p:sp>
      <p:sp>
        <p:nvSpPr>
          <p:cNvPr id="6" name="Oval 5"/>
          <p:cNvSpPr/>
          <p:nvPr/>
        </p:nvSpPr>
        <p:spPr>
          <a:xfrm>
            <a:off x="841248" y="1828800"/>
            <a:ext cx="402336" cy="402336"/>
          </a:xfrm>
          <a:prstGeom prst="ellipse">
            <a:avLst/>
          </a:prstGeom>
          <a:solidFill>
            <a:srgbClr val="1D4ED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89888" y="1874520"/>
            <a:ext cx="603504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36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Double-click Soulstudio_Setup_v2.1.13.exe</a:t>
            </a:r>
          </a:p>
        </p:txBody>
      </p:sp>
      <p:sp>
        <p:nvSpPr>
          <p:cNvPr id="8" name="Oval 7"/>
          <p:cNvSpPr/>
          <p:nvPr/>
        </p:nvSpPr>
        <p:spPr>
          <a:xfrm>
            <a:off x="841248" y="2542032"/>
            <a:ext cx="402336" cy="402336"/>
          </a:xfrm>
          <a:prstGeom prst="ellipse">
            <a:avLst/>
          </a:prstGeom>
          <a:solidFill>
            <a:srgbClr val="1D4ED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89888" y="2587752"/>
            <a:ext cx="603504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36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If Windows SmartScreen appears, click 'More info'</a:t>
            </a:r>
          </a:p>
        </p:txBody>
      </p:sp>
      <p:sp>
        <p:nvSpPr>
          <p:cNvPr id="10" name="Oval 9"/>
          <p:cNvSpPr/>
          <p:nvPr/>
        </p:nvSpPr>
        <p:spPr>
          <a:xfrm>
            <a:off x="841248" y="3255264"/>
            <a:ext cx="402336" cy="402336"/>
          </a:xfrm>
          <a:prstGeom prst="ellipse">
            <a:avLst/>
          </a:prstGeom>
          <a:solidFill>
            <a:srgbClr val="1D4ED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89888" y="3300984"/>
            <a:ext cx="603504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36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Click 'Run anyway' that appears below</a:t>
            </a:r>
          </a:p>
        </p:txBody>
      </p:sp>
      <p:sp>
        <p:nvSpPr>
          <p:cNvPr id="12" name="Oval 11"/>
          <p:cNvSpPr/>
          <p:nvPr/>
        </p:nvSpPr>
        <p:spPr>
          <a:xfrm>
            <a:off x="841248" y="3968496"/>
            <a:ext cx="402336" cy="402336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89888" y="4014216"/>
            <a:ext cx="603504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36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Continue the install wizard with defaults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406640" y="1901952"/>
            <a:ext cx="3822191" cy="2487168"/>
          </a:xfrm>
          <a:prstGeom prst="roundRect">
            <a:avLst>
              <a:gd name="adj" fmla="val 10000"/>
            </a:avLst>
          </a:prstGeom>
          <a:solidFill>
            <a:srgbClr val="F1F5F9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699248" y="2212848"/>
            <a:ext cx="315468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46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Don't panic if a security warning appears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699248" y="2816352"/>
            <a:ext cx="3154680" cy="8412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8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Indie developer apps may show a warning because they lack a certificate.</a:t>
            </a:r>
          </a:p>
          <a:p>
            <a:pPr algn="l">
              <a:lnSpc>
                <a:spcPct val="105000"/>
              </a:lnSpc>
            </a:pPr>
            <a:r>
              <a:rPr sz="108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Confirm the file is from the seller before running.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868680" y="5285232"/>
            <a:ext cx="10369296" cy="502920"/>
          </a:xfrm>
          <a:prstGeom prst="roundRect">
            <a:avLst>
              <a:gd name="adj" fmla="val 10000"/>
            </a:avLst>
          </a:prstGeom>
          <a:solidFill>
            <a:srgbClr val="FEF2F2"/>
          </a:solidFill>
          <a:ln w="12700">
            <a:solidFill>
              <a:srgbClr val="EF444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051560" y="5394960"/>
            <a:ext cx="10003536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Never run files from unknown senders. Only run files from your Soulstudio seller.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03504" y="6419088"/>
            <a:ext cx="310896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819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Soulstudio Guide v2.1.13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469880" y="6419088"/>
            <a:ext cx="114300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5000"/>
              </a:lnSpc>
            </a:pPr>
            <a:r>
              <a:rPr sz="819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04/15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03504" y="384048"/>
            <a:ext cx="365760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50" b="1">
                <a:solidFill>
                  <a:srgbClr val="1D4ED8"/>
                </a:solidFill>
                <a:latin typeface="맑은 고딕"/>
                <a:ea typeface="맑은 고딕"/>
                <a:cs typeface="맑은 고딕"/>
              </a:rPr>
              <a:t>FIRST SETUP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5216" y="685800"/>
            <a:ext cx="11064240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270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What the black setup window asks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3504" y="1280160"/>
            <a:ext cx="1078992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00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Some items just need Enter if you are unsure.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13232" y="1828800"/>
            <a:ext cx="5897880" cy="3456432"/>
          </a:xfrm>
          <a:prstGeom prst="roundRect">
            <a:avLst>
              <a:gd name="adj" fmla="val 10000"/>
            </a:avLst>
          </a:prstGeom>
          <a:solidFill>
            <a:srgbClr val="0A0F1E"/>
          </a:solidFill>
          <a:ln w="12700">
            <a:solidFill>
              <a:srgbClr val="102A5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713232" y="1828800"/>
            <a:ext cx="5897880" cy="347472"/>
          </a:xfrm>
          <a:prstGeom prst="roundRect">
            <a:avLst>
              <a:gd name="adj" fmla="val 10000"/>
            </a:avLst>
          </a:prstGeom>
          <a:solidFill>
            <a:srgbClr val="102A5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96112" y="1920240"/>
            <a:ext cx="5532120" cy="14630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830" b="1">
                <a:solidFill>
                  <a:srgbClr val="BFDBFE"/>
                </a:solidFill>
                <a:latin typeface="Consolas"/>
                <a:ea typeface="Consolas"/>
                <a:cs typeface="Consolas"/>
              </a:rPr>
              <a:t>Soulstudio black window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41832" y="2359152"/>
            <a:ext cx="544068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69" b="0">
                <a:solidFill>
                  <a:srgbClr val="06B6D4"/>
                </a:solidFill>
                <a:latin typeface="Consolas"/>
                <a:ea typeface="Consolas"/>
                <a:cs typeface="Consolas"/>
              </a:rPr>
              <a:t>License key: paste LIC-...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41832" y="2642616"/>
            <a:ext cx="544068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69" b="0">
                <a:solidFill>
                  <a:srgbClr val="F59E0B"/>
                </a:solidFill>
                <a:latin typeface="Consolas"/>
                <a:ea typeface="Consolas"/>
                <a:cs typeface="Consolas"/>
              </a:rPr>
              <a:t>Skipped if license.txt exists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41832" y="2926080"/>
            <a:ext cx="544068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69" b="0">
                <a:solidFill>
                  <a:srgbClr val="FFFFFF"/>
                </a:solidFill>
                <a:latin typeface="Consolas"/>
                <a:ea typeface="Consolas"/>
                <a:cs typeface="Consolas"/>
              </a:rPr>
              <a:t>Microphone name: Enter if unsure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41832" y="3209544"/>
            <a:ext cx="544068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69" b="0">
                <a:solidFill>
                  <a:srgbClr val="FFFFFF"/>
                </a:solidFill>
                <a:latin typeface="Consolas"/>
                <a:ea typeface="Consolas"/>
                <a:cs typeface="Consolas"/>
              </a:rPr>
              <a:t>Translation languages: Enter if unsure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41832" y="3493008"/>
            <a:ext cx="544068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69" b="0">
                <a:solidFill>
                  <a:srgbClr val="FFFFFF"/>
                </a:solidFill>
                <a:latin typeface="Consolas"/>
                <a:ea typeface="Consolas"/>
                <a:cs typeface="Consolas"/>
              </a:rPr>
              <a:t>TikTok ID: Enter if subtitles only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41832" y="3776472"/>
            <a:ext cx="544068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69" b="0">
                <a:solidFill>
                  <a:srgbClr val="16A34A"/>
                </a:solidFill>
                <a:latin typeface="Consolas"/>
                <a:ea typeface="Consolas"/>
                <a:cs typeface="Consolas"/>
              </a:rPr>
              <a:t>Setup complete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004304" y="1847088"/>
            <a:ext cx="4315968" cy="658368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7004304" y="1847088"/>
            <a:ext cx="73152" cy="658368"/>
          </a:xfrm>
          <a:prstGeom prst="rect">
            <a:avLst/>
          </a:prstGeom>
          <a:solidFill>
            <a:srgbClr val="16A34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242048" y="2002536"/>
            <a:ext cx="3858768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License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242048" y="2359152"/>
            <a:ext cx="3858768" cy="1828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0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Auto-detected if license.txt exists. Otherwise paste the LIC-... key.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7004304" y="2633472"/>
            <a:ext cx="4315968" cy="658368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7004304" y="2633472"/>
            <a:ext cx="73152" cy="658368"/>
          </a:xfrm>
          <a:prstGeom prst="rect">
            <a:avLst/>
          </a:prstGeom>
          <a:solidFill>
            <a:srgbClr val="1D4E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242048" y="2788920"/>
            <a:ext cx="3858768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Microphone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242048" y="3145536"/>
            <a:ext cx="3858768" cy="1828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0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Press Enter if unsure. Uses Windows default microphone.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7004304" y="3419856"/>
            <a:ext cx="4315968" cy="658368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7004304" y="3419856"/>
            <a:ext cx="73152" cy="658368"/>
          </a:xfrm>
          <a:prstGeom prst="rect">
            <a:avLst/>
          </a:prstGeom>
          <a:solidFill>
            <a:srgbClr val="1D4E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242048" y="3575304"/>
            <a:ext cx="3858768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Translation languages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242048" y="3931920"/>
            <a:ext cx="3858768" cy="1828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0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Defaults: en, ja, es. Change later on the settings page.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7004304" y="4206240"/>
            <a:ext cx="4315968" cy="658368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7004304" y="4206240"/>
            <a:ext cx="73152" cy="658368"/>
          </a:xfrm>
          <a:prstGeom prst="rect">
            <a:avLst/>
          </a:prstGeom>
          <a:solidFill>
            <a:srgbClr val="1D4E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242048" y="4361688"/>
            <a:ext cx="3858768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TikTok ID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242048" y="4718304"/>
            <a:ext cx="3858768" cy="1828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0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For like/gift alerts. Enter for subtitles only.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731520" y="5650992"/>
            <a:ext cx="10588752" cy="493776"/>
          </a:xfrm>
          <a:prstGeom prst="roundRect">
            <a:avLst>
              <a:gd name="adj" fmla="val 10000"/>
            </a:avLst>
          </a:prstGeom>
          <a:solidFill>
            <a:srgbClr val="FEF3C7"/>
          </a:solidFill>
          <a:ln w="12700">
            <a:solidFill>
              <a:srgbClr val="F59E0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914400" y="5760720"/>
            <a:ext cx="10222992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If paste does not work, right-click inside the black window.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03504" y="6419088"/>
            <a:ext cx="310896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819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Soulstudio Guide v2.1.13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469880" y="6419088"/>
            <a:ext cx="114300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5000"/>
              </a:lnSpc>
            </a:pPr>
            <a:r>
              <a:rPr sz="819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05/15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03504" y="384048"/>
            <a:ext cx="365760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50" b="1">
                <a:solidFill>
                  <a:srgbClr val="1D4ED8"/>
                </a:solidFill>
                <a:latin typeface="맑은 고딕"/>
                <a:ea typeface="맑은 고딕"/>
                <a:cs typeface="맑은 고딕"/>
              </a:rPr>
              <a:t>RUN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5216" y="685800"/>
            <a:ext cx="11064240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270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Launching Soulstudio opens a black window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3504" y="1280160"/>
            <a:ext cx="1078992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00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This window is the app itself. Do not close it while streaming — just minimize.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49808" y="1874519"/>
            <a:ext cx="6446520" cy="3401568"/>
          </a:xfrm>
          <a:prstGeom prst="roundRect">
            <a:avLst>
              <a:gd name="adj" fmla="val 10000"/>
            </a:avLst>
          </a:prstGeom>
          <a:solidFill>
            <a:srgbClr val="0A0F1E"/>
          </a:solidFill>
          <a:ln w="12700">
            <a:solidFill>
              <a:srgbClr val="102A5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749808" y="1874519"/>
            <a:ext cx="6446520" cy="347472"/>
          </a:xfrm>
          <a:prstGeom prst="roundRect">
            <a:avLst>
              <a:gd name="adj" fmla="val 10000"/>
            </a:avLst>
          </a:prstGeom>
          <a:solidFill>
            <a:srgbClr val="102A5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32688" y="1965959"/>
            <a:ext cx="6080760" cy="14630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830" b="1">
                <a:solidFill>
                  <a:srgbClr val="BFDBFE"/>
                </a:solidFill>
                <a:latin typeface="Consolas"/>
                <a:ea typeface="Consolas"/>
                <a:cs typeface="Consolas"/>
              </a:rPr>
              <a:t>Soulstudio black window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78408" y="2404871"/>
            <a:ext cx="59893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69" b="0">
                <a:solidFill>
                  <a:srgbClr val="16A34A"/>
                </a:solidFill>
                <a:latin typeface="Consolas"/>
                <a:ea typeface="Consolas"/>
                <a:cs typeface="Consolas"/>
              </a:rPr>
              <a:t>[INFO] Railway publisher connected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78408" y="2688335"/>
            <a:ext cx="59893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69" b="0">
                <a:solidFill>
                  <a:srgbClr val="16A34A"/>
                </a:solidFill>
                <a:latin typeface="Consolas"/>
                <a:ea typeface="Consolas"/>
                <a:cs typeface="Consolas"/>
              </a:rPr>
              <a:t>[INFO] Soniox connected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78408" y="2971799"/>
            <a:ext cx="59893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69" b="0">
                <a:solidFill>
                  <a:srgbClr val="06B6D4"/>
                </a:solidFill>
                <a:latin typeface="Consolas"/>
                <a:ea typeface="Consolas"/>
                <a:cs typeface="Consolas"/>
              </a:rPr>
              <a:t>[INFO] Uvicorn running on http://0.0.0.0:8765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78408" y="3255263"/>
            <a:ext cx="59893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69" b="0">
                <a:solidFill>
                  <a:srgbClr val="FFFFFF"/>
                </a:solidFill>
                <a:latin typeface="Consolas"/>
                <a:ea typeface="Consolas"/>
                <a:cs typeface="Consolas"/>
              </a:rPr>
              <a:t>Settings page: http://localhost:8765/?settings=1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78408" y="3538727"/>
            <a:ext cx="59893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69" b="0">
                <a:solidFill>
                  <a:srgbClr val="FFFFFF"/>
                </a:solidFill>
                <a:latin typeface="Consolas"/>
                <a:ea typeface="Consolas"/>
                <a:cs typeface="Consolas"/>
              </a:rPr>
              <a:t>TikTok Studio URL: the URL file to paste into TikTok Studio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26096" y="1920240"/>
            <a:ext cx="3657600" cy="1078992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7626096" y="1920240"/>
            <a:ext cx="73152" cy="1078992"/>
          </a:xfrm>
          <a:prstGeom prst="rect">
            <a:avLst/>
          </a:prstGeom>
          <a:solidFill>
            <a:srgbClr val="16A34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863840" y="2075688"/>
            <a:ext cx="32004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What 'Connected' means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863840" y="2432304"/>
            <a:ext cx="3200400" cy="43891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0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It means Soulstudio is ready.</a:t>
            </a:r>
          </a:p>
          <a:p>
            <a:pPr algn="l">
              <a:lnSpc>
                <a:spcPct val="105000"/>
              </a:lnSpc>
            </a:pPr>
            <a:r>
              <a:rPr sz="100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Now paste the URL into TikTok Studio.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7626096" y="3310128"/>
            <a:ext cx="3657600" cy="1078992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7626096" y="3310128"/>
            <a:ext cx="73152" cy="1078992"/>
          </a:xfrm>
          <a:prstGeom prst="rect">
            <a:avLst/>
          </a:prstGeom>
          <a:solidFill>
            <a:srgbClr val="EF44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863840" y="3465576"/>
            <a:ext cx="32004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Why you should not close it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863840" y="3822192"/>
            <a:ext cx="3200400" cy="43891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0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Closing this window stops speech recognition and subtitle sending.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626096" y="4645152"/>
            <a:ext cx="3657600" cy="804672"/>
          </a:xfrm>
          <a:prstGeom prst="roundRect">
            <a:avLst>
              <a:gd name="adj" fmla="val 10000"/>
            </a:avLst>
          </a:prstGeom>
          <a:solidFill>
            <a:srgbClr val="DBEAFE"/>
          </a:solidFill>
          <a:ln w="12700">
            <a:solidFill>
              <a:srgbClr val="1D4ED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808976" y="4754880"/>
            <a:ext cx="3291840" cy="62179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'Connected' means Soulstudio is ready. You still need to add the source in TikTok Studio.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03504" y="6419088"/>
            <a:ext cx="310896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819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Soulstudio Guide v2.1.13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469880" y="6419088"/>
            <a:ext cx="114300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5000"/>
              </a:lnSpc>
            </a:pPr>
            <a:r>
              <a:rPr sz="819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06/15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03504" y="384048"/>
            <a:ext cx="365760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50" b="1">
                <a:solidFill>
                  <a:srgbClr val="1D4ED8"/>
                </a:solidFill>
                <a:latin typeface="맑은 고딕"/>
                <a:ea typeface="맑은 고딕"/>
                <a:cs typeface="맑은 고딕"/>
              </a:rPr>
              <a:t>URL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5216" y="685800"/>
            <a:ext cx="11064240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270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Only distinguish two URLs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3504" y="1280160"/>
            <a:ext cx="1078992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00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This is where most confusion happens.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22960" y="1874519"/>
            <a:ext cx="5212080" cy="2852928"/>
          </a:xfrm>
          <a:prstGeom prst="roundRect">
            <a:avLst>
              <a:gd name="adj" fmla="val 10000"/>
            </a:avLst>
          </a:prstGeom>
          <a:solidFill>
            <a:srgbClr val="ECFDF5"/>
          </a:solidFill>
          <a:ln w="12700">
            <a:solidFill>
              <a:srgbClr val="16A34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43000" y="2194560"/>
            <a:ext cx="45720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200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URL for TikTok Studio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2926080"/>
            <a:ext cx="4572000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2100" b="1">
                <a:solidFill>
                  <a:srgbClr val="16A34A"/>
                </a:solidFill>
                <a:latin typeface="Consolas"/>
                <a:ea typeface="Consolas"/>
                <a:cs typeface="Consolas"/>
              </a:rPr>
              <a:t>The URL file for TikTok Studio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3657600"/>
            <a:ext cx="4572000" cy="47548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50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The single https:// line inside the file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309360" y="1874519"/>
            <a:ext cx="5212080" cy="2852928"/>
          </a:xfrm>
          <a:prstGeom prst="roundRect">
            <a:avLst>
              <a:gd name="adj" fmla="val 10000"/>
            </a:avLst>
          </a:prstGeom>
          <a:solidFill>
            <a:srgbClr val="EBF5FF"/>
          </a:solidFill>
          <a:ln w="12700">
            <a:solidFill>
              <a:srgbClr val="1D4ED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629400" y="2194560"/>
            <a:ext cx="45720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200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URL to change subtitle style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29400" y="2926080"/>
            <a:ext cx="4572000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450" b="1">
                <a:solidFill>
                  <a:srgbClr val="1D4ED8"/>
                </a:solidFill>
                <a:latin typeface="Consolas"/>
                <a:ea typeface="Consolas"/>
                <a:cs typeface="Consolas"/>
              </a:rPr>
              <a:t>http://localhost:8765/?settings=1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629400" y="3657600"/>
            <a:ext cx="4572000" cy="47548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50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Settings page — open only in your own browser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22960" y="5321808"/>
            <a:ext cx="10698480" cy="566928"/>
          </a:xfrm>
          <a:prstGeom prst="roundRect">
            <a:avLst>
              <a:gd name="adj" fmla="val 10000"/>
            </a:avLst>
          </a:prstGeom>
          <a:solidFill>
            <a:srgbClr val="FEF2F2"/>
          </a:solidFill>
          <a:ln w="12700">
            <a:solidFill>
              <a:srgbClr val="EF444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005840" y="5431536"/>
            <a:ext cx="1033272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Never put localhost into TikTok Studio. Always paste the https:// URL.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03504" y="6419088"/>
            <a:ext cx="310896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819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Soulstudio Guide v2.1.13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469880" y="6419088"/>
            <a:ext cx="114300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5000"/>
              </a:lnSpc>
            </a:pPr>
            <a:r>
              <a:rPr sz="819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07/15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03504" y="384048"/>
            <a:ext cx="365760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50" b="1">
                <a:solidFill>
                  <a:srgbClr val="1D4ED8"/>
                </a:solidFill>
                <a:latin typeface="맑은 고딕"/>
                <a:ea typeface="맑은 고딕"/>
                <a:cs typeface="맑은 고딕"/>
              </a:rPr>
              <a:t>TIKTOK URL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5216" y="685800"/>
            <a:ext cx="11064240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270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The TikTok Studio URL file appears after setup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3504" y="1280160"/>
            <a:ext cx="1078992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00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It may not exist right after unzipping — that's normal.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22960" y="1874519"/>
            <a:ext cx="3383280" cy="2057400"/>
          </a:xfrm>
          <a:prstGeom prst="roundRect">
            <a:avLst>
              <a:gd name="adj" fmla="val 10000"/>
            </a:avLst>
          </a:prstGeom>
          <a:solidFill>
            <a:srgbClr val="DBEAFE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822960" y="1874519"/>
            <a:ext cx="73152" cy="2057400"/>
          </a:xfrm>
          <a:prstGeom prst="rect">
            <a:avLst/>
          </a:prstGeom>
          <a:solidFill>
            <a:srgbClr val="1D4E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60704" y="2029967"/>
            <a:ext cx="292608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When does it appear?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60704" y="2386583"/>
            <a:ext cx="2926080" cy="1417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0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After install and first setup are done.</a:t>
            </a:r>
          </a:p>
          <a:p>
            <a:pPr algn="l">
              <a:lnSpc>
                <a:spcPct val="105000"/>
              </a:lnSpc>
            </a:pPr>
            <a:r>
              <a:rPr sz="100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If missing, launch Soulstudio once.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434840" y="1874519"/>
            <a:ext cx="3383280" cy="2057400"/>
          </a:xfrm>
          <a:prstGeom prst="roundRect">
            <a:avLst>
              <a:gd name="adj" fmla="val 10000"/>
            </a:avLst>
          </a:prstGeom>
          <a:solidFill>
            <a:srgbClr val="ECFDF5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4434840" y="1874519"/>
            <a:ext cx="73152" cy="2057400"/>
          </a:xfrm>
          <a:prstGeom prst="rect">
            <a:avLst/>
          </a:prstGeom>
          <a:solidFill>
            <a:srgbClr val="16A34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672584" y="2029967"/>
            <a:ext cx="292608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What do I copy?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2584" y="2386583"/>
            <a:ext cx="2926080" cy="1417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0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Copy the entire https:// line inside the file.</a:t>
            </a:r>
          </a:p>
          <a:p>
            <a:pPr algn="l">
              <a:lnSpc>
                <a:spcPct val="105000"/>
              </a:lnSpc>
            </a:pPr>
            <a:r>
              <a:rPr sz="100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Do not retype the example.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046720" y="1874519"/>
            <a:ext cx="3383280" cy="2057400"/>
          </a:xfrm>
          <a:prstGeom prst="roundRect">
            <a:avLst>
              <a:gd name="adj" fmla="val 10000"/>
            </a:avLst>
          </a:prstGeom>
          <a:solidFill>
            <a:srgbClr val="FEF2F2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8046720" y="1874519"/>
            <a:ext cx="73152" cy="2057400"/>
          </a:xfrm>
          <a:prstGeom prst="rect">
            <a:avLst/>
          </a:prstGeom>
          <a:solidFill>
            <a:srgbClr val="EF44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284464" y="2029967"/>
            <a:ext cx="292608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Can I share it?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84464" y="2386583"/>
            <a:ext cx="2926080" cy="1417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0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No.</a:t>
            </a:r>
          </a:p>
          <a:p>
            <a:pPr algn="l">
              <a:lnSpc>
                <a:spcPct val="105000"/>
              </a:lnSpc>
            </a:pPr>
            <a:r>
              <a:rPr sz="1000" b="0">
                <a:solidFill>
                  <a:srgbClr val="334155"/>
                </a:solidFill>
                <a:latin typeface="맑은 고딕"/>
                <a:ea typeface="맑은 고딕"/>
                <a:cs typeface="맑은 고딕"/>
              </a:rPr>
              <a:t>The URL contains your license key.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822960" y="4590288"/>
            <a:ext cx="10607040" cy="640080"/>
          </a:xfrm>
          <a:prstGeom prst="roundRect">
            <a:avLst>
              <a:gd name="adj" fmla="val 10000"/>
            </a:avLst>
          </a:prstGeom>
          <a:solidFill>
            <a:srgbClr val="FEF3C7"/>
          </a:solidFill>
          <a:ln w="12700">
            <a:solidFill>
              <a:srgbClr val="F59E0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005840" y="4700016"/>
            <a:ext cx="102412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What goes into TikTok Studio is the https://... URL, not the LIC-... key. Don't swap them.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32688" y="5532120"/>
            <a:ext cx="1019556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5000"/>
              </a:lnSpc>
            </a:pPr>
            <a:r>
              <a:rPr sz="120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Can't find the install folder? Right-click the desktop Soulstudio icon → 'Open file location'.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03504" y="6419088"/>
            <a:ext cx="310896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819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Soulstudio Guide v2.1.13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469880" y="6419088"/>
            <a:ext cx="114300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5000"/>
              </a:lnSpc>
            </a:pPr>
            <a:r>
              <a:rPr sz="819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08/15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03504" y="384048"/>
            <a:ext cx="365760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950" b="1">
                <a:solidFill>
                  <a:srgbClr val="1D4ED8"/>
                </a:solidFill>
                <a:latin typeface="맑은 고딕"/>
                <a:ea typeface="맑은 고딕"/>
                <a:cs typeface="맑은 고딕"/>
              </a:rPr>
              <a:t>TIKTOK STUDIO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5216" y="685800"/>
            <a:ext cx="11064240" cy="5669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270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Add the broadcast URL in TikTok Studio (subtitle + event = 2 sources)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3504" y="1280160"/>
            <a:ext cx="1078992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200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TikTok Studio alone works — no OBS needed. Register subtitle URL + event URL the same way, twice.</a:t>
            </a:r>
          </a:p>
        </p:txBody>
      </p:sp>
      <p:sp>
        <p:nvSpPr>
          <p:cNvPr id="6" name="Oval 5"/>
          <p:cNvSpPr/>
          <p:nvPr/>
        </p:nvSpPr>
        <p:spPr>
          <a:xfrm>
            <a:off x="841248" y="1773936"/>
            <a:ext cx="402336" cy="402336"/>
          </a:xfrm>
          <a:prstGeom prst="ellipse">
            <a:avLst/>
          </a:prstGeom>
          <a:solidFill>
            <a:srgbClr val="1D4ED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89888" y="1819656"/>
            <a:ext cx="603504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36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Add source in TikTok Studio</a:t>
            </a:r>
          </a:p>
        </p:txBody>
      </p:sp>
      <p:sp>
        <p:nvSpPr>
          <p:cNvPr id="8" name="Oval 7"/>
          <p:cNvSpPr/>
          <p:nvPr/>
        </p:nvSpPr>
        <p:spPr>
          <a:xfrm>
            <a:off x="841248" y="2395728"/>
            <a:ext cx="402336" cy="402336"/>
          </a:xfrm>
          <a:prstGeom prst="ellipse">
            <a:avLst/>
          </a:prstGeom>
          <a:solidFill>
            <a:srgbClr val="1D4ED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89888" y="2441448"/>
            <a:ext cx="603504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36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Choose Web Page or Browser</a:t>
            </a:r>
          </a:p>
        </p:txBody>
      </p:sp>
      <p:sp>
        <p:nvSpPr>
          <p:cNvPr id="10" name="Oval 9"/>
          <p:cNvSpPr/>
          <p:nvPr/>
        </p:nvSpPr>
        <p:spPr>
          <a:xfrm>
            <a:off x="841248" y="3017520"/>
            <a:ext cx="402336" cy="402336"/>
          </a:xfrm>
          <a:prstGeom prst="ellipse">
            <a:avLst/>
          </a:prstGeom>
          <a:solidFill>
            <a:srgbClr val="1D4ED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89888" y="3063240"/>
            <a:ext cx="603504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36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Paste the full HTTPS URL into the URL field</a:t>
            </a:r>
          </a:p>
        </p:txBody>
      </p:sp>
      <p:sp>
        <p:nvSpPr>
          <p:cNvPr id="12" name="Oval 11"/>
          <p:cNvSpPr/>
          <p:nvPr/>
        </p:nvSpPr>
        <p:spPr>
          <a:xfrm>
            <a:off x="841248" y="3639312"/>
            <a:ext cx="402336" cy="402336"/>
          </a:xfrm>
          <a:prstGeom prst="ellipse">
            <a:avLst/>
          </a:prstGeom>
          <a:solidFill>
            <a:srgbClr val="1D4ED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89888" y="3685032"/>
            <a:ext cx="603504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36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Vertical stream: 1080 x 1920</a:t>
            </a:r>
          </a:p>
        </p:txBody>
      </p:sp>
      <p:sp>
        <p:nvSpPr>
          <p:cNvPr id="14" name="Oval 13"/>
          <p:cNvSpPr/>
          <p:nvPr/>
        </p:nvSpPr>
        <p:spPr>
          <a:xfrm>
            <a:off x="841248" y="4261104"/>
            <a:ext cx="402336" cy="402336"/>
          </a:xfrm>
          <a:prstGeom prst="ellipse">
            <a:avLst/>
          </a:prstGeom>
          <a:solidFill>
            <a:srgbClr val="1D4ED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89888" y="4306824"/>
            <a:ext cx="603504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36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Save or OK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58000" y="1847088"/>
            <a:ext cx="4434840" cy="2971800"/>
          </a:xfrm>
          <a:prstGeom prst="roundRect">
            <a:avLst>
              <a:gd name="adj" fmla="val 10000"/>
            </a:avLst>
          </a:prstGeom>
          <a:solidFill>
            <a:srgbClr val="F8FAFC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132320" y="2075688"/>
            <a:ext cx="384048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3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TikTok Studio source setup example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168896" y="2633472"/>
            <a:ext cx="960120" cy="16459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880" b="1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Source name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8193024" y="2560320"/>
            <a:ext cx="2743200" cy="310896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168896" y="3108960"/>
            <a:ext cx="960120" cy="16459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880" b="1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Web Page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8193024" y="3035808"/>
            <a:ext cx="2743200" cy="310896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168896" y="3584448"/>
            <a:ext cx="960120" cy="16459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880" b="1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URL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193024" y="3511296"/>
            <a:ext cx="2743200" cy="310896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8321040" y="3584448"/>
            <a:ext cx="2423160" cy="14630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800" b="0">
                <a:solidFill>
                  <a:srgbClr val="16A34A"/>
                </a:solidFill>
                <a:latin typeface="Consolas"/>
                <a:ea typeface="Consolas"/>
                <a:cs typeface="Consolas"/>
              </a:rPr>
              <a:t>Paste full https://...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168896" y="4059936"/>
            <a:ext cx="960120" cy="16459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880" b="1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Size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8193024" y="3986784"/>
            <a:ext cx="2743200" cy="310896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12700">
            <a:solidFill>
              <a:srgbClr val="CBD5E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Oval 26"/>
          <p:cNvSpPr/>
          <p:nvPr/>
        </p:nvSpPr>
        <p:spPr>
          <a:xfrm>
            <a:off x="10863072" y="2560320"/>
            <a:ext cx="402336" cy="402336"/>
          </a:xfrm>
          <a:prstGeom prst="ellipse">
            <a:avLst/>
          </a:prstGeom>
          <a:solidFill>
            <a:srgbClr val="EF444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1</a:t>
            </a:r>
          </a:p>
        </p:txBody>
      </p:sp>
      <p:sp>
        <p:nvSpPr>
          <p:cNvPr id="28" name="Oval 27"/>
          <p:cNvSpPr/>
          <p:nvPr/>
        </p:nvSpPr>
        <p:spPr>
          <a:xfrm>
            <a:off x="10863072" y="3035808"/>
            <a:ext cx="402336" cy="402336"/>
          </a:xfrm>
          <a:prstGeom prst="ellipse">
            <a:avLst/>
          </a:prstGeom>
          <a:solidFill>
            <a:srgbClr val="EF444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2</a:t>
            </a:r>
          </a:p>
        </p:txBody>
      </p:sp>
      <p:sp>
        <p:nvSpPr>
          <p:cNvPr id="29" name="Oval 28"/>
          <p:cNvSpPr/>
          <p:nvPr/>
        </p:nvSpPr>
        <p:spPr>
          <a:xfrm>
            <a:off x="10863072" y="3511296"/>
            <a:ext cx="402336" cy="402336"/>
          </a:xfrm>
          <a:prstGeom prst="ellipse">
            <a:avLst/>
          </a:prstGeom>
          <a:solidFill>
            <a:srgbClr val="EF444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200" b="1">
                <a:solidFill>
                  <a:srgbClr val="FFFFFF"/>
                </a:solidFill>
                <a:latin typeface="맑은 고딕"/>
                <a:ea typeface="맑은 고딕"/>
                <a:cs typeface="맑은 고딕"/>
              </a:rPr>
              <a:t>3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6858000" y="5138928"/>
            <a:ext cx="4434840" cy="640080"/>
          </a:xfrm>
          <a:prstGeom prst="roundRect">
            <a:avLst>
              <a:gd name="adj" fmla="val 10000"/>
            </a:avLst>
          </a:prstGeom>
          <a:solidFill>
            <a:srgbClr val="FEF3C7"/>
          </a:solidFill>
          <a:ln w="12700">
            <a:solidFill>
              <a:srgbClr val="F59E0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7040880" y="5248656"/>
            <a:ext cx="40690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1080" b="1">
                <a:solidFill>
                  <a:srgbClr val="111827"/>
                </a:solidFill>
                <a:latin typeface="맑은 고딕"/>
                <a:ea typeface="맑은 고딕"/>
                <a:cs typeface="맑은 고딕"/>
              </a:rPr>
              <a:t>If 'Enter a valid URL' appears, you pasted localhost. Use the HTTPS URL instead.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03504" y="6419088"/>
            <a:ext cx="310896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</a:pPr>
            <a:r>
              <a:rPr sz="819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Soulstudio Guide v2.1.13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0469880" y="6419088"/>
            <a:ext cx="114300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5000"/>
              </a:lnSpc>
            </a:pPr>
            <a:r>
              <a:rPr sz="819" b="0">
                <a:solidFill>
                  <a:srgbClr val="64748B"/>
                </a:solidFill>
                <a:latin typeface="맑은 고딕"/>
                <a:ea typeface="맑은 고딕"/>
                <a:cs typeface="맑은 고딕"/>
              </a:rPr>
              <a:t>09/15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